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7" r:id="rId3"/>
    <p:sldId id="279" r:id="rId4"/>
    <p:sldId id="280" r:id="rId5"/>
    <p:sldId id="258" r:id="rId6"/>
    <p:sldId id="259" r:id="rId7"/>
    <p:sldId id="261" r:id="rId8"/>
    <p:sldId id="278" r:id="rId9"/>
    <p:sldId id="267" r:id="rId10"/>
    <p:sldId id="262" r:id="rId11"/>
    <p:sldId id="269" r:id="rId12"/>
    <p:sldId id="270" r:id="rId13"/>
    <p:sldId id="271" r:id="rId14"/>
    <p:sldId id="272" r:id="rId15"/>
    <p:sldId id="274" r:id="rId16"/>
    <p:sldId id="275" r:id="rId17"/>
    <p:sldId id="264" r:id="rId18"/>
    <p:sldId id="276" r:id="rId19"/>
    <p:sldId id="265" r:id="rId20"/>
    <p:sldId id="26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3.png>
</file>

<file path=ppt/media/image4.png>
</file>

<file path=ppt/media/image5.png>
</file>

<file path=ppt/media/image6.gif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1.png"/>
          <p:cNvPicPr>
            <a:picLocks noChangeAspect="1"/>
          </p:cNvPicPr>
          <p:nvPr/>
        </p:nvPicPr>
        <p:blipFill>
          <a:blip r:embed="rId2" cstate="print"/>
          <a:srcRect l="10807" r="10807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30787" y="144069"/>
            <a:ext cx="10930426" cy="1283678"/>
          </a:xfrm>
        </p:spPr>
        <p:txBody>
          <a:bodyPr>
            <a:normAutofit/>
          </a:bodyPr>
          <a:lstStyle/>
          <a:p>
            <a:r>
              <a:rPr lang="ko-KR" altLang="en-US" sz="6000" dirty="0" smtClean="0"/>
              <a:t>소프트웨어 공학 </a:t>
            </a:r>
            <a:r>
              <a:rPr lang="en-US" altLang="ko-KR" sz="6000" dirty="0" smtClean="0"/>
              <a:t>3</a:t>
            </a:r>
            <a:r>
              <a:rPr lang="ko-KR" altLang="en-US" sz="6000" dirty="0" smtClean="0"/>
              <a:t>조</a:t>
            </a:r>
            <a:endParaRPr lang="ko-KR" altLang="en-US" sz="60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8518967" y="2727158"/>
            <a:ext cx="3673033" cy="4130841"/>
          </a:xfrm>
        </p:spPr>
        <p:txBody>
          <a:bodyPr>
            <a:noAutofit/>
          </a:bodyPr>
          <a:lstStyle/>
          <a:p>
            <a:r>
              <a:rPr lang="en-US" altLang="ko-KR" sz="4400" b="1" dirty="0" smtClean="0">
                <a:solidFill>
                  <a:schemeClr val="bg1"/>
                </a:solidFill>
              </a:rPr>
              <a:t>	</a:t>
            </a:r>
            <a:r>
              <a:rPr lang="ko-KR" altLang="en-US" sz="4400" b="1" dirty="0" smtClean="0">
                <a:solidFill>
                  <a:schemeClr val="accent4">
                    <a:lumMod val="75000"/>
                  </a:schemeClr>
                </a:solidFill>
              </a:rPr>
              <a:t>조</a:t>
            </a:r>
            <a:r>
              <a:rPr lang="en-US" altLang="ko-KR" sz="4400" b="1" dirty="0" smtClean="0">
                <a:solidFill>
                  <a:schemeClr val="accent4">
                    <a:lumMod val="75000"/>
                  </a:schemeClr>
                </a:solidFill>
              </a:rPr>
              <a:t>			</a:t>
            </a:r>
            <a:r>
              <a:rPr lang="ko-KR" altLang="en-US" sz="4400" b="1" dirty="0" smtClean="0">
                <a:solidFill>
                  <a:schemeClr val="accent4">
                    <a:lumMod val="75000"/>
                  </a:schemeClr>
                </a:solidFill>
              </a:rPr>
              <a:t>원</a:t>
            </a:r>
            <a:r>
              <a:rPr lang="ko-KR" altLang="en-US" sz="4400" b="1" dirty="0" smtClean="0">
                <a:solidFill>
                  <a:schemeClr val="bg1"/>
                </a:solidFill>
              </a:rPr>
              <a:t> </a:t>
            </a:r>
            <a:endParaRPr lang="en-US" altLang="ko-KR" sz="4400" b="1" dirty="0">
              <a:solidFill>
                <a:schemeClr val="bg1"/>
              </a:solidFill>
            </a:endParaRPr>
          </a:p>
          <a:p>
            <a:r>
              <a:rPr lang="ko-KR" altLang="en-US" sz="3200" b="1" dirty="0" smtClean="0">
                <a:solidFill>
                  <a:schemeClr val="bg1"/>
                </a:solidFill>
              </a:rPr>
              <a:t>이찬우</a:t>
            </a:r>
            <a:r>
              <a:rPr lang="en-US" altLang="ko-KR" sz="3200" b="1" dirty="0">
                <a:solidFill>
                  <a:schemeClr val="bg1"/>
                </a:solidFill>
              </a:rPr>
              <a:t>	</a:t>
            </a:r>
            <a:r>
              <a:rPr lang="en-US" altLang="ko-KR" sz="3200" b="1" dirty="0" smtClean="0">
                <a:solidFill>
                  <a:schemeClr val="bg1"/>
                </a:solidFill>
              </a:rPr>
              <a:t>	</a:t>
            </a:r>
            <a:r>
              <a:rPr lang="ko-KR" altLang="en-US" sz="3200" b="1" dirty="0" smtClean="0">
                <a:solidFill>
                  <a:schemeClr val="bg1"/>
                </a:solidFill>
              </a:rPr>
              <a:t>조정환</a:t>
            </a:r>
            <a:endParaRPr lang="en-US" altLang="ko-KR" sz="3200" b="1" dirty="0" smtClean="0">
              <a:solidFill>
                <a:schemeClr val="bg1"/>
              </a:solidFill>
            </a:endParaRPr>
          </a:p>
          <a:p>
            <a:r>
              <a:rPr lang="ko-KR" altLang="en-US" sz="3200" b="1" dirty="0" smtClean="0">
                <a:solidFill>
                  <a:schemeClr val="bg1"/>
                </a:solidFill>
              </a:rPr>
              <a:t>고영훈</a:t>
            </a:r>
            <a:r>
              <a:rPr lang="en-US" altLang="ko-KR" sz="3200" b="1" dirty="0">
                <a:solidFill>
                  <a:schemeClr val="bg1"/>
                </a:solidFill>
              </a:rPr>
              <a:t>	</a:t>
            </a:r>
            <a:r>
              <a:rPr lang="en-US" altLang="ko-KR" sz="3200" b="1" dirty="0" smtClean="0">
                <a:solidFill>
                  <a:schemeClr val="bg1"/>
                </a:solidFill>
              </a:rPr>
              <a:t>	</a:t>
            </a:r>
            <a:r>
              <a:rPr lang="ko-KR" altLang="en-US" sz="3200" b="1" dirty="0" smtClean="0">
                <a:solidFill>
                  <a:schemeClr val="bg1"/>
                </a:solidFill>
              </a:rPr>
              <a:t>강민규</a:t>
            </a:r>
            <a:endParaRPr lang="en-US" altLang="ko-KR" sz="3200" b="1" dirty="0" smtClean="0">
              <a:solidFill>
                <a:schemeClr val="bg1"/>
              </a:solidFill>
            </a:endParaRPr>
          </a:p>
          <a:p>
            <a:r>
              <a:rPr lang="ko-KR" altLang="en-US" sz="3200" b="1" dirty="0" err="1" smtClean="0">
                <a:solidFill>
                  <a:schemeClr val="bg1"/>
                </a:solidFill>
              </a:rPr>
              <a:t>김광연</a:t>
            </a:r>
            <a:r>
              <a:rPr lang="en-US" altLang="ko-KR" sz="3200" b="1" dirty="0">
                <a:solidFill>
                  <a:schemeClr val="bg1"/>
                </a:solidFill>
              </a:rPr>
              <a:t>	</a:t>
            </a:r>
            <a:r>
              <a:rPr lang="en-US" altLang="ko-KR" sz="3200" b="1" dirty="0" smtClean="0">
                <a:solidFill>
                  <a:schemeClr val="bg1"/>
                </a:solidFill>
              </a:rPr>
              <a:t>	</a:t>
            </a:r>
            <a:r>
              <a:rPr lang="ko-KR" altLang="en-US" sz="3200" b="1" dirty="0" smtClean="0">
                <a:solidFill>
                  <a:schemeClr val="bg1"/>
                </a:solidFill>
              </a:rPr>
              <a:t>정의한</a:t>
            </a:r>
            <a:endParaRPr lang="en-US" altLang="ko-KR" sz="3200" b="1" dirty="0" smtClean="0">
              <a:solidFill>
                <a:schemeClr val="bg1"/>
              </a:solidFill>
            </a:endParaRPr>
          </a:p>
          <a:p>
            <a:r>
              <a:rPr lang="ko-KR" altLang="en-US" sz="3200" b="1" dirty="0" err="1" smtClean="0">
                <a:solidFill>
                  <a:schemeClr val="bg1"/>
                </a:solidFill>
              </a:rPr>
              <a:t>발카짐</a:t>
            </a:r>
            <a:endParaRPr lang="en-US" altLang="ko-KR" sz="3200" b="1" dirty="0" smtClean="0">
              <a:solidFill>
                <a:schemeClr val="bg1"/>
              </a:solidFill>
            </a:endParaRPr>
          </a:p>
        </p:txBody>
      </p:sp>
      <p:sp>
        <p:nvSpPr>
          <p:cNvPr id="6" name="육각형 5"/>
          <p:cNvSpPr/>
          <p:nvPr/>
        </p:nvSpPr>
        <p:spPr>
          <a:xfrm>
            <a:off x="3889094" y="1994114"/>
            <a:ext cx="4629873" cy="3209252"/>
          </a:xfrm>
          <a:prstGeom prst="hexagon">
            <a:avLst>
              <a:gd name="adj" fmla="val 17339"/>
              <a:gd name="vf" fmla="val 115470"/>
            </a:avLst>
          </a:prstGeom>
          <a:blipFill dpi="0" rotWithShape="1">
            <a:blip r:embed="rId3">
              <a:alphaModFix amt="3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1741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20443" y="158262"/>
            <a:ext cx="10930426" cy="1283678"/>
          </a:xfrm>
        </p:spPr>
        <p:txBody>
          <a:bodyPr>
            <a:normAutofit fontScale="90000"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3. </a:t>
            </a:r>
            <a:r>
              <a:rPr lang="ko-KR" altLang="en-US" dirty="0" smtClean="0">
                <a:solidFill>
                  <a:schemeClr val="bg1"/>
                </a:solidFill>
              </a:rPr>
              <a:t>구현</a:t>
            </a:r>
            <a:r>
              <a:rPr lang="en-US" altLang="ko-KR" dirty="0">
                <a:solidFill>
                  <a:schemeClr val="bg1"/>
                </a:solidFill>
              </a:rPr>
              <a:t/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3.1 </a:t>
            </a:r>
            <a:r>
              <a:rPr lang="en-US" altLang="ko-KR" dirty="0" smtClean="0">
                <a:solidFill>
                  <a:schemeClr val="bg1"/>
                </a:solidFill>
              </a:rPr>
              <a:t>diagram(</a:t>
            </a:r>
            <a:r>
              <a:rPr lang="ko-KR" altLang="en-US" dirty="0" smtClean="0">
                <a:solidFill>
                  <a:schemeClr val="bg1"/>
                </a:solidFill>
              </a:rPr>
              <a:t>시퀀스</a:t>
            </a:r>
            <a:r>
              <a:rPr lang="en-US" altLang="ko-KR" dirty="0" smtClean="0">
                <a:solidFill>
                  <a:schemeClr val="bg1"/>
                </a:solidFill>
              </a:rPr>
              <a:t>) 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5" y="1441940"/>
            <a:ext cx="11886529" cy="5349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754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20443" y="158262"/>
            <a:ext cx="10930426" cy="993530"/>
          </a:xfrm>
        </p:spPr>
        <p:txBody>
          <a:bodyPr>
            <a:norm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3.1 diagram(</a:t>
            </a:r>
            <a:r>
              <a:rPr lang="en-US" altLang="ko-KR" dirty="0" err="1" smtClean="0">
                <a:solidFill>
                  <a:schemeClr val="bg1"/>
                </a:solidFill>
              </a:rPr>
              <a:t>Usecase</a:t>
            </a:r>
            <a:r>
              <a:rPr lang="en-US" altLang="ko-KR" dirty="0" smtClean="0">
                <a:solidFill>
                  <a:schemeClr val="bg1"/>
                </a:solidFill>
              </a:rPr>
              <a:t>) 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434" y="1279097"/>
            <a:ext cx="11741143" cy="547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603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20443" y="158263"/>
            <a:ext cx="10930426" cy="870438"/>
          </a:xfrm>
        </p:spPr>
        <p:txBody>
          <a:bodyPr>
            <a:norm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3.1 diagram(</a:t>
            </a:r>
            <a:r>
              <a:rPr lang="ko-KR" altLang="en-US" dirty="0" err="1" smtClean="0">
                <a:solidFill>
                  <a:schemeClr val="bg1"/>
                </a:solidFill>
              </a:rPr>
              <a:t>과목등록</a:t>
            </a:r>
            <a:r>
              <a:rPr lang="en-US" altLang="ko-KR" dirty="0" smtClean="0">
                <a:solidFill>
                  <a:schemeClr val="bg1"/>
                </a:solidFill>
              </a:rPr>
              <a:t>) 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1028701"/>
            <a:ext cx="11794609" cy="5662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498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20443" y="158263"/>
            <a:ext cx="10930426" cy="800100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3.1 diagram(</a:t>
            </a:r>
            <a:r>
              <a:rPr lang="ko-KR" altLang="en-US" dirty="0" smtClean="0">
                <a:solidFill>
                  <a:schemeClr val="bg1"/>
                </a:solidFill>
              </a:rPr>
              <a:t>중요도 체크</a:t>
            </a:r>
            <a:r>
              <a:rPr lang="en-US" altLang="ko-KR" dirty="0" smtClean="0">
                <a:solidFill>
                  <a:schemeClr val="bg1"/>
                </a:solidFill>
              </a:rPr>
              <a:t>) 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808" y="958363"/>
            <a:ext cx="11769969" cy="569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7435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20443" y="158263"/>
            <a:ext cx="10930426" cy="800100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3.1 diagram(To-do </a:t>
            </a:r>
            <a:r>
              <a:rPr lang="ko-KR" altLang="en-US" dirty="0" smtClean="0">
                <a:solidFill>
                  <a:schemeClr val="bg1"/>
                </a:solidFill>
              </a:rPr>
              <a:t>등록</a:t>
            </a:r>
            <a:r>
              <a:rPr lang="en-US" altLang="ko-KR" dirty="0" smtClean="0">
                <a:solidFill>
                  <a:schemeClr val="bg1"/>
                </a:solidFill>
              </a:rPr>
              <a:t>) 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" y="1026692"/>
            <a:ext cx="11992707" cy="576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202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38028" y="276958"/>
            <a:ext cx="10930426" cy="817685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3.2 </a:t>
            </a:r>
            <a:r>
              <a:rPr lang="ko-KR" altLang="en-US" dirty="0">
                <a:solidFill>
                  <a:schemeClr val="bg1"/>
                </a:solidFill>
              </a:rPr>
              <a:t>구현 화면 </a:t>
            </a:r>
            <a:r>
              <a:rPr lang="ko-KR" altLang="en-US" dirty="0" smtClean="0">
                <a:solidFill>
                  <a:schemeClr val="bg1"/>
                </a:solidFill>
              </a:rPr>
              <a:t>캡처 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smtClean="0">
                <a:solidFill>
                  <a:schemeClr val="bg1"/>
                </a:solidFill>
              </a:rPr>
              <a:t>: </a:t>
            </a:r>
            <a:r>
              <a:rPr lang="ko-KR" altLang="en-US" dirty="0" err="1" smtClean="0">
                <a:solidFill>
                  <a:schemeClr val="bg1"/>
                </a:solidFill>
              </a:rPr>
              <a:t>첫화면</a:t>
            </a:r>
            <a:r>
              <a:rPr lang="ko-KR" altLang="en-US" dirty="0" smtClean="0">
                <a:solidFill>
                  <a:schemeClr val="bg1"/>
                </a:solidFill>
              </a:rPr>
              <a:t> </a:t>
            </a:r>
            <a:r>
              <a:rPr lang="en-US" altLang="ko-KR" dirty="0" smtClean="0">
                <a:solidFill>
                  <a:schemeClr val="bg1"/>
                </a:solidFill>
              </a:rPr>
              <a:t>-&gt; </a:t>
            </a:r>
            <a:r>
              <a:rPr lang="ko-KR" altLang="en-US" dirty="0" smtClean="0">
                <a:solidFill>
                  <a:schemeClr val="bg1"/>
                </a:solidFill>
              </a:rPr>
              <a:t>회원가입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635" y="1521685"/>
            <a:ext cx="3369987" cy="498107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0708" y="1521683"/>
            <a:ext cx="3347763" cy="4981076"/>
          </a:xfrm>
          <a:prstGeom prst="rect">
            <a:avLst/>
          </a:prstGeom>
        </p:spPr>
      </p:pic>
      <p:sp>
        <p:nvSpPr>
          <p:cNvPr id="3" name="갈매기형 수장 2"/>
          <p:cNvSpPr/>
          <p:nvPr/>
        </p:nvSpPr>
        <p:spPr>
          <a:xfrm>
            <a:off x="5358911" y="2829656"/>
            <a:ext cx="1248508" cy="2171700"/>
          </a:xfrm>
          <a:prstGeom prst="chevron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2708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38028" y="276958"/>
            <a:ext cx="10930426" cy="817685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3.2 </a:t>
            </a:r>
            <a:r>
              <a:rPr lang="ko-KR" altLang="en-US" dirty="0">
                <a:solidFill>
                  <a:schemeClr val="bg1"/>
                </a:solidFill>
              </a:rPr>
              <a:t>구현 화면 </a:t>
            </a:r>
            <a:r>
              <a:rPr lang="ko-KR" altLang="en-US" dirty="0" smtClean="0">
                <a:solidFill>
                  <a:schemeClr val="bg1"/>
                </a:solidFill>
              </a:rPr>
              <a:t>캡처 </a:t>
            </a:r>
            <a:r>
              <a:rPr lang="en-US" altLang="ko-KR" dirty="0" smtClean="0">
                <a:solidFill>
                  <a:schemeClr val="bg1"/>
                </a:solidFill>
              </a:rPr>
              <a:t>: </a:t>
            </a:r>
            <a:r>
              <a:rPr lang="ko-KR" altLang="en-US" dirty="0" smtClean="0">
                <a:solidFill>
                  <a:schemeClr val="bg1"/>
                </a:solidFill>
              </a:rPr>
              <a:t>주요기능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5876" y="1264763"/>
            <a:ext cx="3312460" cy="496773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40" y="1263688"/>
            <a:ext cx="3283740" cy="496881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7032" y="1263688"/>
            <a:ext cx="3312461" cy="5038511"/>
          </a:xfrm>
          <a:prstGeom prst="rect">
            <a:avLst/>
          </a:prstGeom>
        </p:spPr>
      </p:pic>
      <p:sp>
        <p:nvSpPr>
          <p:cNvPr id="9" name="제목 1"/>
          <p:cNvSpPr txBox="1">
            <a:spLocks/>
          </p:cNvSpPr>
          <p:nvPr/>
        </p:nvSpPr>
        <p:spPr>
          <a:xfrm>
            <a:off x="888891" y="6040315"/>
            <a:ext cx="1904119" cy="81768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3200" dirty="0" err="1" smtClean="0"/>
              <a:t>과목등록</a:t>
            </a:r>
            <a:endParaRPr lang="ko-KR" altLang="en-US" sz="3200" dirty="0"/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5140046" y="6040315"/>
            <a:ext cx="1904119" cy="81768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3200" dirty="0" smtClean="0"/>
              <a:t>일정 목록</a:t>
            </a:r>
            <a:endParaRPr lang="ko-KR" altLang="en-US" sz="3200" dirty="0"/>
          </a:p>
        </p:txBody>
      </p:sp>
      <p:sp>
        <p:nvSpPr>
          <p:cNvPr id="11" name="제목 1"/>
          <p:cNvSpPr txBox="1">
            <a:spLocks/>
          </p:cNvSpPr>
          <p:nvPr/>
        </p:nvSpPr>
        <p:spPr>
          <a:xfrm>
            <a:off x="9416868" y="6124360"/>
            <a:ext cx="1904119" cy="81768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3200" dirty="0" smtClean="0"/>
              <a:t>일정 추가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527224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73197" y="244411"/>
            <a:ext cx="10930426" cy="881853"/>
          </a:xfrm>
        </p:spPr>
        <p:txBody>
          <a:bodyPr>
            <a:norm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4. </a:t>
            </a:r>
            <a:r>
              <a:rPr lang="ko-KR" altLang="en-US" dirty="0" err="1" smtClean="0">
                <a:solidFill>
                  <a:schemeClr val="bg1"/>
                </a:solidFill>
              </a:rPr>
              <a:t>테스팅</a:t>
            </a:r>
            <a:r>
              <a:rPr lang="ko-KR" altLang="en-US" dirty="0" smtClean="0">
                <a:solidFill>
                  <a:schemeClr val="bg1"/>
                </a:solidFill>
              </a:rPr>
              <a:t> 결과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84212" y="2417885"/>
            <a:ext cx="10930426" cy="3373315"/>
          </a:xfrm>
        </p:spPr>
        <p:txBody>
          <a:bodyPr>
            <a:normAutofit/>
          </a:bodyPr>
          <a:lstStyle/>
          <a:p>
            <a:endParaRPr lang="ko-KR" altLang="en-US" sz="2200" dirty="0">
              <a:solidFill>
                <a:schemeClr val="bg1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845" y="1262853"/>
            <a:ext cx="11467654" cy="5378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722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95654" y="244409"/>
            <a:ext cx="10930426" cy="881853"/>
          </a:xfrm>
        </p:spPr>
        <p:txBody>
          <a:bodyPr>
            <a:norm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4. </a:t>
            </a:r>
            <a:r>
              <a:rPr lang="ko-KR" altLang="en-US" dirty="0" err="1" smtClean="0">
                <a:solidFill>
                  <a:schemeClr val="bg1"/>
                </a:solidFill>
              </a:rPr>
              <a:t>테스팅</a:t>
            </a:r>
            <a:r>
              <a:rPr lang="ko-KR" altLang="en-US" dirty="0" smtClean="0">
                <a:solidFill>
                  <a:schemeClr val="bg1"/>
                </a:solidFill>
              </a:rPr>
              <a:t> 결과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84212" y="2417885"/>
            <a:ext cx="10930426" cy="3373315"/>
          </a:xfrm>
        </p:spPr>
        <p:txBody>
          <a:bodyPr>
            <a:normAutofit/>
          </a:bodyPr>
          <a:lstStyle/>
          <a:p>
            <a:endParaRPr lang="ko-KR" altLang="en-US" sz="2200" dirty="0">
              <a:solidFill>
                <a:schemeClr val="bg1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654" y="1262852"/>
            <a:ext cx="11436727" cy="5357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532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 rot="1731021">
            <a:off x="4838908" y="642701"/>
            <a:ext cx="10930426" cy="1283677"/>
          </a:xfrm>
        </p:spPr>
        <p:txBody>
          <a:bodyPr>
            <a:normAutofit/>
          </a:bodyPr>
          <a:lstStyle/>
          <a:p>
            <a:pPr algn="ctr"/>
            <a:r>
              <a:rPr lang="en-US" altLang="ko-KR" sz="6000" dirty="0" smtClean="0">
                <a:solidFill>
                  <a:schemeClr val="accent2"/>
                </a:solidFill>
              </a:rPr>
              <a:t>5.</a:t>
            </a:r>
            <a:r>
              <a:rPr lang="ko-KR" altLang="en-US" sz="6000" dirty="0">
                <a:solidFill>
                  <a:schemeClr val="accent2"/>
                </a:solidFill>
              </a:rPr>
              <a:t>구동 시연</a:t>
            </a:r>
          </a:p>
        </p:txBody>
      </p:sp>
    </p:spTree>
    <p:extLst>
      <p:ext uri="{BB962C8B-B14F-4D97-AF65-F5344CB8AC3E}">
        <p14:creationId xmlns:p14="http://schemas.microsoft.com/office/powerpoint/2010/main" val="3097062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1106905" y="1636295"/>
            <a:ext cx="270934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b="1" dirty="0" smtClean="0">
                <a:solidFill>
                  <a:schemeClr val="bg1"/>
                </a:solidFill>
              </a:rPr>
              <a:t>PM : </a:t>
            </a:r>
            <a:r>
              <a:rPr lang="ko-KR" altLang="en-US" sz="3600" b="1" dirty="0" smtClean="0">
                <a:solidFill>
                  <a:schemeClr val="bg1"/>
                </a:solidFill>
              </a:rPr>
              <a:t>이찬우</a:t>
            </a:r>
            <a:endParaRPr lang="ko-KR" altLang="en-US" sz="3600" dirty="0"/>
          </a:p>
        </p:txBody>
      </p:sp>
      <p:sp>
        <p:nvSpPr>
          <p:cNvPr id="9" name="직사각형 8"/>
          <p:cNvSpPr/>
          <p:nvPr/>
        </p:nvSpPr>
        <p:spPr>
          <a:xfrm>
            <a:off x="1283369" y="494982"/>
            <a:ext cx="270934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b="1" dirty="0" smtClean="0">
                <a:solidFill>
                  <a:schemeClr val="bg1"/>
                </a:solidFill>
              </a:rPr>
              <a:t>조원 소개</a:t>
            </a:r>
            <a:endParaRPr lang="ko-KR" altLang="en-US" sz="3600" dirty="0"/>
          </a:p>
        </p:txBody>
      </p:sp>
      <p:sp>
        <p:nvSpPr>
          <p:cNvPr id="10" name="직사각형 9"/>
          <p:cNvSpPr/>
          <p:nvPr/>
        </p:nvSpPr>
        <p:spPr>
          <a:xfrm>
            <a:off x="0" y="3272590"/>
            <a:ext cx="270934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b="1" dirty="0" smtClean="0">
                <a:solidFill>
                  <a:schemeClr val="bg1"/>
                </a:solidFill>
              </a:rPr>
              <a:t>QA : </a:t>
            </a:r>
            <a:r>
              <a:rPr lang="ko-KR" altLang="en-US" sz="3600" b="1" dirty="0" smtClean="0">
                <a:solidFill>
                  <a:schemeClr val="bg1"/>
                </a:solidFill>
              </a:rPr>
              <a:t>조정환</a:t>
            </a:r>
            <a:endParaRPr lang="ko-KR" altLang="en-US" sz="3600" dirty="0"/>
          </a:p>
        </p:txBody>
      </p:sp>
      <p:sp>
        <p:nvSpPr>
          <p:cNvPr id="11" name="직사각형 10"/>
          <p:cNvSpPr/>
          <p:nvPr/>
        </p:nvSpPr>
        <p:spPr>
          <a:xfrm>
            <a:off x="144380" y="5065295"/>
            <a:ext cx="31442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b="1" dirty="0" err="1" smtClean="0">
                <a:solidFill>
                  <a:schemeClr val="bg1"/>
                </a:solidFill>
              </a:rPr>
              <a:t>테스팅</a:t>
            </a:r>
            <a:r>
              <a:rPr lang="ko-KR" altLang="en-US" sz="3600" b="1" dirty="0" smtClean="0">
                <a:solidFill>
                  <a:schemeClr val="bg1"/>
                </a:solidFill>
              </a:rPr>
              <a:t> 담당자 </a:t>
            </a:r>
            <a:r>
              <a:rPr lang="en-US" altLang="ko-KR" sz="3600" b="1" dirty="0" smtClean="0">
                <a:solidFill>
                  <a:schemeClr val="bg1"/>
                </a:solidFill>
              </a:rPr>
              <a:t>: </a:t>
            </a:r>
            <a:r>
              <a:rPr lang="ko-KR" altLang="en-US" sz="3600" b="1" dirty="0" smtClean="0">
                <a:solidFill>
                  <a:schemeClr val="bg1"/>
                </a:solidFill>
              </a:rPr>
              <a:t>고영훈</a:t>
            </a:r>
            <a:r>
              <a:rPr lang="en-US" altLang="ko-KR" sz="3600" b="1" dirty="0" smtClean="0">
                <a:solidFill>
                  <a:schemeClr val="bg1"/>
                </a:solidFill>
              </a:rPr>
              <a:t>, </a:t>
            </a:r>
            <a:r>
              <a:rPr lang="ko-KR" altLang="en-US" sz="3600" b="1" dirty="0" err="1" smtClean="0">
                <a:solidFill>
                  <a:schemeClr val="bg1"/>
                </a:solidFill>
              </a:rPr>
              <a:t>발카짐</a:t>
            </a:r>
            <a:endParaRPr lang="ko-KR" altLang="en-US" sz="3600" dirty="0"/>
          </a:p>
        </p:txBody>
      </p:sp>
      <p:sp>
        <p:nvSpPr>
          <p:cNvPr id="12" name="직사각형 11"/>
          <p:cNvSpPr/>
          <p:nvPr/>
        </p:nvSpPr>
        <p:spPr>
          <a:xfrm>
            <a:off x="8261684" y="447998"/>
            <a:ext cx="346509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b="1" dirty="0" smtClean="0">
                <a:solidFill>
                  <a:schemeClr val="bg1"/>
                </a:solidFill>
              </a:rPr>
              <a:t>산출물 관리 담당자 </a:t>
            </a:r>
            <a:r>
              <a:rPr lang="en-US" altLang="ko-KR" sz="3600" b="1" dirty="0" smtClean="0">
                <a:solidFill>
                  <a:schemeClr val="bg1"/>
                </a:solidFill>
              </a:rPr>
              <a:t>: </a:t>
            </a:r>
            <a:r>
              <a:rPr lang="ko-KR" altLang="en-US" sz="3600" b="1" dirty="0" smtClean="0">
                <a:solidFill>
                  <a:schemeClr val="bg1"/>
                </a:solidFill>
              </a:rPr>
              <a:t>이찬우</a:t>
            </a:r>
            <a:endParaRPr lang="ko-KR" altLang="en-US" sz="3600" dirty="0"/>
          </a:p>
        </p:txBody>
      </p:sp>
      <p:sp>
        <p:nvSpPr>
          <p:cNvPr id="13" name="직사각형 12"/>
          <p:cNvSpPr/>
          <p:nvPr/>
        </p:nvSpPr>
        <p:spPr>
          <a:xfrm>
            <a:off x="9418485" y="1648327"/>
            <a:ext cx="270934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b="1" dirty="0" smtClean="0">
                <a:solidFill>
                  <a:schemeClr val="bg1"/>
                </a:solidFill>
              </a:rPr>
              <a:t>분석</a:t>
            </a:r>
            <a:r>
              <a:rPr lang="en-US" altLang="ko-KR" sz="3600" b="1" dirty="0" smtClean="0">
                <a:solidFill>
                  <a:schemeClr val="bg1"/>
                </a:solidFill>
              </a:rPr>
              <a:t>/</a:t>
            </a:r>
            <a:r>
              <a:rPr lang="ko-KR" altLang="en-US" sz="3600" b="1" dirty="0" smtClean="0">
                <a:solidFill>
                  <a:schemeClr val="bg1"/>
                </a:solidFill>
              </a:rPr>
              <a:t>설계자 </a:t>
            </a:r>
            <a:r>
              <a:rPr lang="en-US" altLang="ko-KR" sz="3600" b="1" dirty="0" smtClean="0">
                <a:solidFill>
                  <a:schemeClr val="bg1"/>
                </a:solidFill>
              </a:rPr>
              <a:t>: </a:t>
            </a:r>
            <a:r>
              <a:rPr lang="ko-KR" altLang="en-US" sz="3600" b="1" dirty="0" err="1" smtClean="0">
                <a:solidFill>
                  <a:schemeClr val="bg1"/>
                </a:solidFill>
              </a:rPr>
              <a:t>김광연</a:t>
            </a:r>
            <a:endParaRPr lang="ko-KR" altLang="en-US" sz="3600" dirty="0"/>
          </a:p>
        </p:txBody>
      </p:sp>
      <p:sp>
        <p:nvSpPr>
          <p:cNvPr id="14" name="직사각형 13"/>
          <p:cNvSpPr/>
          <p:nvPr/>
        </p:nvSpPr>
        <p:spPr>
          <a:xfrm>
            <a:off x="8406063" y="3429000"/>
            <a:ext cx="33207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b="1" dirty="0" smtClean="0">
                <a:solidFill>
                  <a:schemeClr val="bg1"/>
                </a:solidFill>
              </a:rPr>
              <a:t>개발자</a:t>
            </a:r>
            <a:r>
              <a:rPr lang="en-US" altLang="ko-KR" sz="3600" b="1" dirty="0" smtClean="0">
                <a:solidFill>
                  <a:schemeClr val="bg1"/>
                </a:solidFill>
              </a:rPr>
              <a:t> :</a:t>
            </a:r>
            <a:endParaRPr lang="ko-KR" altLang="en-US" sz="3600" dirty="0"/>
          </a:p>
        </p:txBody>
      </p:sp>
      <p:sp>
        <p:nvSpPr>
          <p:cNvPr id="15" name="직사각형 14"/>
          <p:cNvSpPr/>
          <p:nvPr/>
        </p:nvSpPr>
        <p:spPr>
          <a:xfrm>
            <a:off x="10308822" y="3448820"/>
            <a:ext cx="170671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b="1" dirty="0" smtClean="0">
                <a:solidFill>
                  <a:schemeClr val="bg1"/>
                </a:solidFill>
              </a:rPr>
              <a:t>이찬우</a:t>
            </a:r>
            <a:endParaRPr lang="en-US" altLang="ko-KR" sz="3600" b="1" dirty="0" smtClean="0">
              <a:solidFill>
                <a:schemeClr val="bg1"/>
              </a:solidFill>
            </a:endParaRPr>
          </a:p>
          <a:p>
            <a:r>
              <a:rPr lang="ko-KR" altLang="en-US" sz="3600" b="1" dirty="0" smtClean="0">
                <a:solidFill>
                  <a:schemeClr val="bg1"/>
                </a:solidFill>
              </a:rPr>
              <a:t>고영훈</a:t>
            </a:r>
            <a:endParaRPr lang="en-US" altLang="ko-KR" sz="3600" b="1" dirty="0" smtClean="0">
              <a:solidFill>
                <a:schemeClr val="bg1"/>
              </a:solidFill>
            </a:endParaRPr>
          </a:p>
          <a:p>
            <a:r>
              <a:rPr lang="ko-KR" altLang="en-US" sz="3600" b="1" dirty="0" smtClean="0">
                <a:solidFill>
                  <a:schemeClr val="bg1"/>
                </a:solidFill>
              </a:rPr>
              <a:t>강민규</a:t>
            </a:r>
            <a:endParaRPr lang="en-US" altLang="ko-KR" sz="3600" b="1" dirty="0" smtClean="0">
              <a:solidFill>
                <a:schemeClr val="bg1"/>
              </a:solidFill>
            </a:endParaRPr>
          </a:p>
          <a:p>
            <a:r>
              <a:rPr lang="ko-KR" altLang="en-US" sz="3600" b="1" dirty="0" err="1" smtClean="0">
                <a:solidFill>
                  <a:schemeClr val="bg1"/>
                </a:solidFill>
              </a:rPr>
              <a:t>김광연</a:t>
            </a:r>
            <a:endParaRPr lang="en-US" altLang="ko-KR" sz="3600" b="1" dirty="0">
              <a:solidFill>
                <a:schemeClr val="bg1"/>
              </a:solidFill>
            </a:endParaRPr>
          </a:p>
          <a:p>
            <a:r>
              <a:rPr lang="ko-KR" altLang="en-US" sz="3600" b="1" dirty="0" smtClean="0">
                <a:solidFill>
                  <a:schemeClr val="bg1"/>
                </a:solidFill>
              </a:rPr>
              <a:t>정의한</a:t>
            </a:r>
            <a:endParaRPr lang="en-US" altLang="ko-KR" sz="3600" b="1" dirty="0" smtClean="0">
              <a:solidFill>
                <a:schemeClr val="bg1"/>
              </a:solidFill>
            </a:endParaRPr>
          </a:p>
          <a:p>
            <a:r>
              <a:rPr lang="ko-KR" altLang="en-US" sz="3600" b="1" dirty="0" err="1" smtClean="0">
                <a:solidFill>
                  <a:schemeClr val="bg1"/>
                </a:solidFill>
              </a:rPr>
              <a:t>발카짐</a:t>
            </a:r>
            <a:endParaRPr lang="en-US" altLang="ko-KR" sz="3600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5083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81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104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01.png"/>
          <p:cNvPicPr>
            <a:picLocks noChangeAspect="1"/>
          </p:cNvPicPr>
          <p:nvPr/>
        </p:nvPicPr>
        <p:blipFill>
          <a:blip r:embed="rId2" cstate="print"/>
          <a:srcRect l="4326" t="11151" r="68900" b="5735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45591" y="495542"/>
            <a:ext cx="8534400" cy="1507067"/>
          </a:xfrm>
        </p:spPr>
        <p:txBody>
          <a:bodyPr>
            <a:normAutofit/>
          </a:bodyPr>
          <a:lstStyle/>
          <a:p>
            <a:r>
              <a:rPr lang="ko-KR" altLang="en-US" sz="6000" dirty="0" err="1" smtClean="0"/>
              <a:t>코딩표준</a:t>
            </a:r>
            <a:endParaRPr lang="ko-KR" altLang="en-US" sz="60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77842" y="2018156"/>
            <a:ext cx="3342665" cy="2901135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Activity </a:t>
            </a:r>
            <a:r>
              <a:rPr lang="ko-KR" altLang="en-US" dirty="0" smtClean="0"/>
              <a:t>명</a:t>
            </a:r>
            <a:r>
              <a:rPr lang="en-US" altLang="ko-KR" dirty="0" smtClean="0"/>
              <a:t>,</a:t>
            </a:r>
            <a:endParaRPr lang="ko-KR" altLang="en-US" dirty="0" smtClean="0"/>
          </a:p>
          <a:p>
            <a:r>
              <a:rPr lang="ko-KR" altLang="en-US" dirty="0"/>
              <a:t>각 단어의 시작은 대문자</a:t>
            </a:r>
          </a:p>
          <a:p>
            <a:r>
              <a:rPr lang="en-US" altLang="ko-KR" dirty="0" smtClean="0"/>
              <a:t>Ex</a:t>
            </a:r>
            <a:r>
              <a:rPr lang="en-US" altLang="ko-KR" dirty="0"/>
              <a:t>) </a:t>
            </a:r>
            <a:r>
              <a:rPr lang="en-US" altLang="ko-KR" dirty="0" err="1"/>
              <a:t>TodoActivity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변수의 이름은 소문자</a:t>
            </a:r>
          </a:p>
          <a:p>
            <a:r>
              <a:rPr lang="en-US" altLang="ko-KR" dirty="0"/>
              <a:t>Ex) </a:t>
            </a:r>
            <a:r>
              <a:rPr lang="en-US" altLang="ko-KR" dirty="0" err="1"/>
              <a:t>int</a:t>
            </a:r>
            <a:r>
              <a:rPr lang="en-US" altLang="ko-KR" dirty="0"/>
              <a:t> parameter</a:t>
            </a:r>
            <a:r>
              <a:rPr lang="en-US" altLang="ko-KR" dirty="0" smtClean="0"/>
              <a:t>;</a:t>
            </a:r>
            <a:endParaRPr lang="en-US" altLang="ko-KR" dirty="0"/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3604846" y="1799655"/>
            <a:ext cx="3824654" cy="370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변수 </a:t>
            </a:r>
            <a:r>
              <a:rPr lang="ko-KR" altLang="en-US" dirty="0" err="1" smtClean="0"/>
              <a:t>선언부는</a:t>
            </a:r>
            <a:r>
              <a:rPr lang="ko-KR" altLang="en-US" dirty="0" smtClean="0"/>
              <a:t> 가급적이면 각 함수 </a:t>
            </a:r>
            <a:r>
              <a:rPr lang="ko-KR" altLang="en-US" dirty="0" err="1" smtClean="0"/>
              <a:t>최상단에</a:t>
            </a:r>
            <a:r>
              <a:rPr lang="ko-KR" altLang="en-US" dirty="0" smtClean="0"/>
              <a:t> 위치</a:t>
            </a:r>
          </a:p>
          <a:p>
            <a:r>
              <a:rPr lang="en-US" altLang="ko-KR" dirty="0" smtClean="0"/>
              <a:t>Ex) private String Body() {</a:t>
            </a:r>
          </a:p>
          <a:p>
            <a:pPr marL="0" indent="0">
              <a:buNone/>
            </a:pPr>
            <a:r>
              <a:rPr lang="en-US" altLang="ko-KR" dirty="0" smtClean="0"/>
              <a:t>	   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 alpha;</a:t>
            </a:r>
          </a:p>
          <a:p>
            <a:r>
              <a:rPr lang="ko-KR" altLang="en-US" dirty="0" smtClean="0"/>
              <a:t>구분이 </a:t>
            </a:r>
            <a:r>
              <a:rPr lang="ko-KR" altLang="en-US" dirty="0"/>
              <a:t>쉽게 </a:t>
            </a:r>
            <a:r>
              <a:rPr lang="ko-KR" altLang="en-US" dirty="0" smtClean="0"/>
              <a:t>들여쓰기</a:t>
            </a:r>
            <a:endParaRPr lang="en-US" altLang="ko-KR" dirty="0" smtClean="0"/>
          </a:p>
          <a:p>
            <a:r>
              <a:rPr lang="en-US" altLang="ko-KR" dirty="0" smtClean="0"/>
              <a:t>Ex) if(success </a:t>
            </a:r>
            <a:r>
              <a:rPr lang="en-US" altLang="ko-KR" dirty="0"/>
              <a:t>== true) {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   </a:t>
            </a:r>
            <a:r>
              <a:rPr lang="en-US" altLang="ko-KR" dirty="0" err="1"/>
              <a:t>int</a:t>
            </a:r>
            <a:r>
              <a:rPr lang="en-US" altLang="ko-KR" dirty="0"/>
              <a:t> a;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   }</a:t>
            </a:r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7241015" y="1892480"/>
            <a:ext cx="4654978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857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레이아웃과 </a:t>
            </a:r>
            <a:r>
              <a:rPr lang="ko-KR" altLang="en-US" dirty="0"/>
              <a:t>메뉴 파일인 </a:t>
            </a:r>
            <a:r>
              <a:rPr lang="en-US" altLang="ko-KR" dirty="0"/>
              <a:t>xml</a:t>
            </a:r>
            <a:r>
              <a:rPr lang="ko-KR" altLang="en-US" dirty="0"/>
              <a:t>은 소문자로만 </a:t>
            </a:r>
            <a:r>
              <a:rPr lang="ko-KR" altLang="en-US" dirty="0" smtClean="0"/>
              <a:t>구성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Ex</a:t>
            </a:r>
            <a:r>
              <a:rPr lang="en-US" altLang="ko-KR" dirty="0"/>
              <a:t>) activity_main.xml</a:t>
            </a:r>
          </a:p>
          <a:p>
            <a:pPr marL="0" indent="0">
              <a:buNone/>
            </a:pPr>
            <a:r>
              <a:rPr lang="en-US" altLang="ko-KR" dirty="0" smtClean="0"/>
              <a:t>	    </a:t>
            </a:r>
            <a:r>
              <a:rPr lang="en-US" altLang="ko-KR" dirty="0"/>
              <a:t>menu.xml</a:t>
            </a:r>
          </a:p>
          <a:p>
            <a:endParaRPr lang="en-US" altLang="ko-KR" dirty="0"/>
          </a:p>
          <a:p>
            <a:r>
              <a:rPr lang="ko-KR" altLang="en-US" dirty="0"/>
              <a:t>레이아웃 파일은 가능하면 앞에 </a:t>
            </a:r>
            <a:r>
              <a:rPr lang="ko-KR" altLang="en-US" dirty="0" smtClean="0"/>
              <a:t>소문자로 된 </a:t>
            </a:r>
            <a:r>
              <a:rPr lang="en-US" altLang="ko-KR" dirty="0"/>
              <a:t>activity</a:t>
            </a:r>
            <a:r>
              <a:rPr lang="ko-KR" altLang="en-US" dirty="0"/>
              <a:t>를 </a:t>
            </a:r>
            <a:r>
              <a:rPr lang="ko-KR" altLang="en-US" dirty="0" smtClean="0"/>
              <a:t>붙이고 </a:t>
            </a:r>
            <a:r>
              <a:rPr lang="ko-KR" altLang="en-US" dirty="0"/>
              <a:t>단어는</a:t>
            </a:r>
            <a:r>
              <a:rPr lang="en-US" altLang="ko-KR" dirty="0"/>
              <a:t>_</a:t>
            </a:r>
            <a:r>
              <a:rPr lang="ko-KR" altLang="en-US" dirty="0"/>
              <a:t>로 나눈다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Ex) </a:t>
            </a:r>
            <a:r>
              <a:rPr lang="en-US" altLang="ko-KR" dirty="0" err="1"/>
              <a:t>activity_main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메뉴의 </a:t>
            </a:r>
            <a:r>
              <a:rPr lang="ko-KR" altLang="en-US" dirty="0" smtClean="0"/>
              <a:t>경우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/>
              <a:t>각 파일명에 </a:t>
            </a:r>
            <a:r>
              <a:rPr lang="en-US" altLang="ko-KR" dirty="0"/>
              <a:t>menu</a:t>
            </a:r>
            <a:r>
              <a:rPr lang="ko-KR" altLang="en-US" dirty="0"/>
              <a:t>를 </a:t>
            </a:r>
            <a:r>
              <a:rPr lang="ko-KR" altLang="en-US" dirty="0" smtClean="0"/>
              <a:t>붙여서 </a:t>
            </a:r>
            <a:r>
              <a:rPr lang="ko-KR" altLang="en-US" dirty="0"/>
              <a:t>메뉴라는 것을 알아볼 수 </a:t>
            </a:r>
            <a:r>
              <a:rPr lang="ko-KR" altLang="en-US" dirty="0" smtClean="0"/>
              <a:t>있도록 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Ex) </a:t>
            </a:r>
            <a:r>
              <a:rPr lang="en-US" altLang="ko-KR" dirty="0" err="1"/>
              <a:t>option_menu</a:t>
            </a:r>
            <a:endParaRPr lang="ko-KR" altLang="en-US" dirty="0"/>
          </a:p>
        </p:txBody>
      </p:sp>
      <p:pic>
        <p:nvPicPr>
          <p:cNvPr id="8" name="그림 7" descr="소개.png"/>
          <p:cNvPicPr>
            <a:picLocks noChangeAspect="1"/>
          </p:cNvPicPr>
          <p:nvPr/>
        </p:nvPicPr>
        <p:blipFill>
          <a:blip r:embed="rId3" cstate="print"/>
          <a:srcRect l="1176" t="1520" r="93312" b="79382"/>
          <a:stretch>
            <a:fillRect/>
          </a:stretch>
        </p:blipFill>
        <p:spPr>
          <a:xfrm>
            <a:off x="24789" y="601317"/>
            <a:ext cx="958621" cy="1364251"/>
          </a:xfrm>
          <a:prstGeom prst="rect">
            <a:avLst/>
          </a:prstGeom>
        </p:spPr>
      </p:pic>
      <p:pic>
        <p:nvPicPr>
          <p:cNvPr id="9" name="그림 8" descr="01.png"/>
          <p:cNvPicPr>
            <a:picLocks noChangeAspect="1"/>
          </p:cNvPicPr>
          <p:nvPr/>
        </p:nvPicPr>
        <p:blipFill>
          <a:blip r:embed="rId2" cstate="print"/>
          <a:srcRect t="73506"/>
          <a:stretch>
            <a:fillRect/>
          </a:stretch>
        </p:blipFill>
        <p:spPr>
          <a:xfrm>
            <a:off x="0" y="5586756"/>
            <a:ext cx="12192000" cy="129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7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01.png"/>
          <p:cNvPicPr>
            <a:picLocks noChangeAspect="1"/>
          </p:cNvPicPr>
          <p:nvPr/>
        </p:nvPicPr>
        <p:blipFill>
          <a:blip r:embed="rId2" cstate="print"/>
          <a:srcRect l="4326" t="11151" r="68900" b="5735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44317" y="304397"/>
            <a:ext cx="3683878" cy="1293078"/>
          </a:xfrm>
        </p:spPr>
        <p:txBody>
          <a:bodyPr>
            <a:norm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</a:rPr>
              <a:t>위험관리계획</a:t>
            </a:r>
            <a:endParaRPr lang="ko-KR" altLang="en-US" sz="4400" dirty="0">
              <a:solidFill>
                <a:schemeClr val="bg1"/>
              </a:solidFill>
            </a:endParaRPr>
          </a:p>
        </p:txBody>
      </p:sp>
      <p:pic>
        <p:nvPicPr>
          <p:cNvPr id="7" name="그림 6" descr="01.png"/>
          <p:cNvPicPr>
            <a:picLocks noChangeAspect="1"/>
          </p:cNvPicPr>
          <p:nvPr/>
        </p:nvPicPr>
        <p:blipFill>
          <a:blip r:embed="rId2" cstate="print"/>
          <a:srcRect t="73506"/>
          <a:stretch>
            <a:fillRect/>
          </a:stretch>
        </p:blipFill>
        <p:spPr>
          <a:xfrm>
            <a:off x="0" y="5586756"/>
            <a:ext cx="12192000" cy="1298628"/>
          </a:xfrm>
          <a:prstGeom prst="rect">
            <a:avLst/>
          </a:prstGeom>
        </p:spPr>
      </p:pic>
      <p:sp>
        <p:nvSpPr>
          <p:cNvPr id="6" name="제목 1"/>
          <p:cNvSpPr txBox="1">
            <a:spLocks/>
          </p:cNvSpPr>
          <p:nvPr/>
        </p:nvSpPr>
        <p:spPr>
          <a:xfrm>
            <a:off x="7631724" y="112244"/>
            <a:ext cx="3657599" cy="146339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ko-KR" altLang="en-US" sz="4400" dirty="0" smtClean="0">
                <a:solidFill>
                  <a:schemeClr val="bg1"/>
                </a:solidFill>
              </a:rPr>
              <a:t>형상관리 툴</a:t>
            </a:r>
            <a:endParaRPr lang="ko-KR" altLang="en-US" sz="4400" dirty="0">
              <a:solidFill>
                <a:schemeClr val="bg1"/>
              </a:solidFill>
            </a:endParaRP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9471" y="1597475"/>
            <a:ext cx="4261601" cy="4011115"/>
          </a:xfr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" y="1575641"/>
            <a:ext cx="6771384" cy="4011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44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01.png"/>
          <p:cNvPicPr>
            <a:picLocks noChangeAspect="1"/>
          </p:cNvPicPr>
          <p:nvPr/>
        </p:nvPicPr>
        <p:blipFill>
          <a:blip r:embed="rId2" cstate="print"/>
          <a:srcRect l="4326" t="11151" r="68900" b="5735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315452" y="685800"/>
            <a:ext cx="8698985" cy="1078832"/>
          </a:xfrm>
        </p:spPr>
        <p:txBody>
          <a:bodyPr>
            <a:noAutofit/>
          </a:bodyPr>
          <a:lstStyle/>
          <a:p>
            <a:pPr algn="ctr"/>
            <a:r>
              <a:rPr lang="ko-KR" altLang="en-US" sz="6600" dirty="0" smtClean="0"/>
              <a:t>목차</a:t>
            </a:r>
            <a:endParaRPr lang="ko-KR" altLang="en-US" sz="66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57200" y="2417886"/>
            <a:ext cx="3525715" cy="3212894"/>
          </a:xfrm>
        </p:spPr>
        <p:txBody>
          <a:bodyPr>
            <a:noAutofit/>
          </a:bodyPr>
          <a:lstStyle/>
          <a:p>
            <a:r>
              <a:rPr lang="en-US" altLang="ko-KR" sz="3200" dirty="0" smtClean="0">
                <a:solidFill>
                  <a:schemeClr val="bg1"/>
                </a:solidFill>
              </a:rPr>
              <a:t>1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  <a:r>
              <a:rPr lang="ko-KR" altLang="en-US" sz="3200" dirty="0" smtClean="0">
                <a:solidFill>
                  <a:schemeClr val="bg1"/>
                </a:solidFill>
              </a:rPr>
              <a:t>요구사항</a:t>
            </a:r>
            <a:endParaRPr lang="en-US" altLang="ko-KR" sz="3200" dirty="0" smtClean="0">
              <a:solidFill>
                <a:schemeClr val="bg1"/>
              </a:solidFill>
            </a:endParaRPr>
          </a:p>
          <a:p>
            <a:endParaRPr lang="en-US" altLang="ko-KR" sz="3200" dirty="0" smtClean="0">
              <a:solidFill>
                <a:schemeClr val="bg1"/>
              </a:solidFill>
            </a:endParaRPr>
          </a:p>
          <a:p>
            <a:endParaRPr lang="ko-KR" altLang="en-US" sz="3200" dirty="0">
              <a:solidFill>
                <a:schemeClr val="bg1"/>
              </a:solidFill>
            </a:endParaRPr>
          </a:p>
          <a:p>
            <a:r>
              <a:rPr lang="en-US" altLang="ko-KR" sz="3200" dirty="0">
                <a:solidFill>
                  <a:schemeClr val="bg1"/>
                </a:solidFill>
              </a:rPr>
              <a:t>2.</a:t>
            </a:r>
            <a:r>
              <a:rPr lang="ko-KR" altLang="en-US" sz="3200" dirty="0" smtClean="0">
                <a:solidFill>
                  <a:schemeClr val="bg1"/>
                </a:solidFill>
              </a:rPr>
              <a:t>설계</a:t>
            </a:r>
            <a:endParaRPr lang="en-US" altLang="ko-KR" sz="3200" dirty="0" smtClean="0">
              <a:solidFill>
                <a:schemeClr val="bg1"/>
              </a:solidFill>
            </a:endParaRPr>
          </a:p>
          <a:p>
            <a:r>
              <a:rPr lang="en-US" altLang="ko-KR" sz="3200" dirty="0" err="1" smtClean="0">
                <a:solidFill>
                  <a:schemeClr val="bg1"/>
                </a:solidFill>
              </a:rPr>
              <a:t>wbs</a:t>
            </a:r>
            <a:r>
              <a:rPr lang="en-US" altLang="ko-KR" sz="3200" dirty="0">
                <a:solidFill>
                  <a:schemeClr val="bg1"/>
                </a:solidFill>
              </a:rPr>
              <a:t>, </a:t>
            </a:r>
            <a:r>
              <a:rPr lang="en-US" altLang="ko-KR" sz="3200" dirty="0" err="1" smtClean="0">
                <a:solidFill>
                  <a:schemeClr val="bg1"/>
                </a:solidFill>
              </a:rPr>
              <a:t>usecase</a:t>
            </a:r>
            <a:endParaRPr lang="en-US" altLang="ko-KR" sz="3200" dirty="0">
              <a:solidFill>
                <a:schemeClr val="bg1"/>
              </a:solidFill>
            </a:endParaRPr>
          </a:p>
        </p:txBody>
      </p:sp>
      <p:sp>
        <p:nvSpPr>
          <p:cNvPr id="4" name="부제목 2"/>
          <p:cNvSpPr txBox="1">
            <a:spLocks/>
          </p:cNvSpPr>
          <p:nvPr/>
        </p:nvSpPr>
        <p:spPr>
          <a:xfrm>
            <a:off x="3320716" y="2417885"/>
            <a:ext cx="4541195" cy="337331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dirty="0" smtClean="0">
                <a:solidFill>
                  <a:schemeClr val="bg1"/>
                </a:solidFill>
              </a:rPr>
              <a:t>3. </a:t>
            </a:r>
            <a:r>
              <a:rPr lang="ko-KR" altLang="en-US" sz="3200" dirty="0" smtClean="0">
                <a:solidFill>
                  <a:schemeClr val="bg1"/>
                </a:solidFill>
              </a:rPr>
              <a:t>구현</a:t>
            </a:r>
            <a:r>
              <a:rPr lang="en-US" altLang="ko-KR" sz="3200" dirty="0" smtClean="0">
                <a:solidFill>
                  <a:schemeClr val="bg1"/>
                </a:solidFill>
              </a:rPr>
              <a:t>(</a:t>
            </a:r>
            <a:r>
              <a:rPr lang="ko-KR" altLang="en-US" sz="3200" dirty="0" smtClean="0">
                <a:solidFill>
                  <a:schemeClr val="bg1"/>
                </a:solidFill>
              </a:rPr>
              <a:t>설계서</a:t>
            </a:r>
            <a:r>
              <a:rPr lang="en-US" altLang="ko-KR" sz="3200" dirty="0" smtClean="0">
                <a:solidFill>
                  <a:schemeClr val="bg1"/>
                </a:solidFill>
              </a:rPr>
              <a:t>)</a:t>
            </a:r>
          </a:p>
          <a:p>
            <a:r>
              <a:rPr lang="en-US" altLang="ko-KR" sz="3200" dirty="0" smtClean="0">
                <a:solidFill>
                  <a:schemeClr val="bg1"/>
                </a:solidFill>
              </a:rPr>
              <a:t>	3.1diagram </a:t>
            </a:r>
          </a:p>
          <a:p>
            <a:r>
              <a:rPr lang="en-US" altLang="ko-KR" sz="3200" dirty="0" smtClean="0">
                <a:solidFill>
                  <a:schemeClr val="bg1"/>
                </a:solidFill>
              </a:rPr>
              <a:t>	3.2</a:t>
            </a:r>
            <a:r>
              <a:rPr lang="ko-KR" altLang="en-US" sz="3200" dirty="0" smtClean="0">
                <a:solidFill>
                  <a:schemeClr val="bg1"/>
                </a:solidFill>
              </a:rPr>
              <a:t>구현 화면 캡처</a:t>
            </a:r>
          </a:p>
          <a:p>
            <a:r>
              <a:rPr lang="en-US" altLang="ko-KR" sz="3200" dirty="0" smtClean="0">
                <a:solidFill>
                  <a:schemeClr val="bg1"/>
                </a:solidFill>
              </a:rPr>
              <a:t>4. </a:t>
            </a:r>
            <a:r>
              <a:rPr lang="ko-KR" altLang="en-US" sz="3200" dirty="0" err="1" smtClean="0">
                <a:solidFill>
                  <a:schemeClr val="bg1"/>
                </a:solidFill>
              </a:rPr>
              <a:t>테스팅</a:t>
            </a:r>
            <a:endParaRPr lang="en-US" altLang="ko-KR" sz="3200" dirty="0" smtClean="0">
              <a:solidFill>
                <a:schemeClr val="bg1"/>
              </a:solidFill>
            </a:endParaRPr>
          </a:p>
          <a:p>
            <a:r>
              <a:rPr lang="en-US" altLang="ko-KR" sz="3200" dirty="0" smtClean="0">
                <a:solidFill>
                  <a:schemeClr val="bg1"/>
                </a:solidFill>
              </a:rPr>
              <a:t>    4.1</a:t>
            </a:r>
            <a:r>
              <a:rPr lang="ko-KR" altLang="en-US" sz="2800" dirty="0" err="1" smtClean="0">
                <a:solidFill>
                  <a:schemeClr val="bg1"/>
                </a:solidFill>
              </a:rPr>
              <a:t>테스팅결과</a:t>
            </a:r>
            <a:endParaRPr lang="en-US" altLang="ko-KR" sz="2800" dirty="0" smtClean="0">
              <a:solidFill>
                <a:schemeClr val="bg1"/>
              </a:solidFill>
            </a:endParaRPr>
          </a:p>
        </p:txBody>
      </p:sp>
      <p:sp>
        <p:nvSpPr>
          <p:cNvPr id="5" name="부제목 2"/>
          <p:cNvSpPr txBox="1">
            <a:spLocks/>
          </p:cNvSpPr>
          <p:nvPr/>
        </p:nvSpPr>
        <p:spPr>
          <a:xfrm>
            <a:off x="7861911" y="2417885"/>
            <a:ext cx="3270738" cy="33733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dirty="0" smtClean="0">
                <a:solidFill>
                  <a:schemeClr val="bg1"/>
                </a:solidFill>
              </a:rPr>
              <a:t>5.</a:t>
            </a:r>
            <a:r>
              <a:rPr lang="ko-KR" altLang="en-US" sz="3200" dirty="0" smtClean="0">
                <a:solidFill>
                  <a:schemeClr val="bg1"/>
                </a:solidFill>
              </a:rPr>
              <a:t>구동 시연</a:t>
            </a:r>
          </a:p>
          <a:p>
            <a:endParaRPr lang="en-US" altLang="ko-KR" sz="3200" dirty="0" smtClean="0">
              <a:solidFill>
                <a:schemeClr val="bg1"/>
              </a:solidFill>
            </a:endParaRPr>
          </a:p>
          <a:p>
            <a:endParaRPr lang="ko-KR" altLang="en-US" sz="3200" dirty="0" smtClean="0">
              <a:solidFill>
                <a:schemeClr val="bg1"/>
              </a:solidFill>
            </a:endParaRPr>
          </a:p>
          <a:p>
            <a:r>
              <a:rPr lang="en-US" altLang="ko-KR" sz="3200" dirty="0" smtClean="0">
                <a:solidFill>
                  <a:schemeClr val="bg1"/>
                </a:solidFill>
              </a:rPr>
              <a:t>6.Q&amp;A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pic>
        <p:nvPicPr>
          <p:cNvPr id="7" name="그림 6" descr="01.png"/>
          <p:cNvPicPr>
            <a:picLocks noChangeAspect="1"/>
          </p:cNvPicPr>
          <p:nvPr/>
        </p:nvPicPr>
        <p:blipFill>
          <a:blip r:embed="rId2" cstate="print"/>
          <a:srcRect t="73506"/>
          <a:stretch>
            <a:fillRect/>
          </a:stretch>
        </p:blipFill>
        <p:spPr>
          <a:xfrm>
            <a:off x="0" y="5586756"/>
            <a:ext cx="12192000" cy="1298628"/>
          </a:xfrm>
          <a:prstGeom prst="rect">
            <a:avLst/>
          </a:prstGeom>
        </p:spPr>
      </p:pic>
      <p:pic>
        <p:nvPicPr>
          <p:cNvPr id="8" name="그림 7" descr="소개.png"/>
          <p:cNvPicPr>
            <a:picLocks noChangeAspect="1"/>
          </p:cNvPicPr>
          <p:nvPr/>
        </p:nvPicPr>
        <p:blipFill>
          <a:blip r:embed="rId3" cstate="print"/>
          <a:srcRect l="1176" t="1520" r="93312" b="79382"/>
          <a:stretch>
            <a:fillRect/>
          </a:stretch>
        </p:blipFill>
        <p:spPr>
          <a:xfrm>
            <a:off x="3264318" y="365211"/>
            <a:ext cx="1208602" cy="1720009"/>
          </a:xfrm>
          <a:prstGeom prst="rect">
            <a:avLst/>
          </a:prstGeom>
        </p:spPr>
      </p:pic>
      <p:pic>
        <p:nvPicPr>
          <p:cNvPr id="10" name="그림 9" descr="소개.png"/>
          <p:cNvPicPr>
            <a:picLocks noChangeAspect="1"/>
          </p:cNvPicPr>
          <p:nvPr/>
        </p:nvPicPr>
        <p:blipFill>
          <a:blip r:embed="rId3" cstate="print"/>
          <a:srcRect l="1176" t="1520" r="93312" b="79382"/>
          <a:stretch>
            <a:fillRect/>
          </a:stretch>
        </p:blipFill>
        <p:spPr>
          <a:xfrm>
            <a:off x="6650378" y="365211"/>
            <a:ext cx="1208602" cy="1720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15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01.png"/>
          <p:cNvPicPr>
            <a:picLocks noChangeAspect="1"/>
          </p:cNvPicPr>
          <p:nvPr/>
        </p:nvPicPr>
        <p:blipFill>
          <a:blip r:embed="rId2" cstate="print"/>
          <a:srcRect l="4326" t="11151" r="68900" b="5735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4211" y="72804"/>
            <a:ext cx="10930426" cy="905608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요구사항</a:t>
            </a:r>
            <a:endParaRPr lang="ko-KR" altLang="en-US" dirty="0"/>
          </a:p>
        </p:txBody>
      </p:sp>
      <p:pic>
        <p:nvPicPr>
          <p:cNvPr id="6" name="그림 5" descr="01.png"/>
          <p:cNvPicPr>
            <a:picLocks noChangeAspect="1"/>
          </p:cNvPicPr>
          <p:nvPr/>
        </p:nvPicPr>
        <p:blipFill>
          <a:blip r:embed="rId2" cstate="print"/>
          <a:srcRect t="73506"/>
          <a:stretch>
            <a:fillRect/>
          </a:stretch>
        </p:blipFill>
        <p:spPr>
          <a:xfrm>
            <a:off x="0" y="5586756"/>
            <a:ext cx="12192000" cy="1298628"/>
          </a:xfrm>
          <a:prstGeom prst="rect">
            <a:avLst/>
          </a:prstGeom>
        </p:spPr>
      </p:pic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84211" y="978412"/>
            <a:ext cx="5907635" cy="5697414"/>
          </a:xfrm>
        </p:spPr>
        <p:txBody>
          <a:bodyPr>
            <a:no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To-do </a:t>
            </a:r>
            <a:r>
              <a:rPr lang="ko-KR" altLang="ko-KR" dirty="0" smtClean="0">
                <a:solidFill>
                  <a:schemeClr val="bg1"/>
                </a:solidFill>
              </a:rPr>
              <a:t>리스트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1. </a:t>
            </a:r>
            <a:r>
              <a:rPr lang="ko-KR" altLang="ko-KR" dirty="0">
                <a:solidFill>
                  <a:schemeClr val="bg1"/>
                </a:solidFill>
              </a:rPr>
              <a:t>수강하는 과목을 등록할 수 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- </a:t>
            </a:r>
            <a:r>
              <a:rPr lang="ko-KR" altLang="ko-KR" dirty="0">
                <a:solidFill>
                  <a:schemeClr val="bg1"/>
                </a:solidFill>
              </a:rPr>
              <a:t>과목 관련 정보</a:t>
            </a:r>
            <a:r>
              <a:rPr lang="en-US" altLang="ko-KR" dirty="0">
                <a:solidFill>
                  <a:schemeClr val="bg1"/>
                </a:solidFill>
              </a:rPr>
              <a:t>:</a:t>
            </a:r>
            <a:endParaRPr lang="ko-KR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- </a:t>
            </a:r>
            <a:r>
              <a:rPr lang="ko-KR" altLang="ko-KR" dirty="0">
                <a:solidFill>
                  <a:schemeClr val="bg1"/>
                </a:solidFill>
              </a:rPr>
              <a:t>과목 명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ko-KR" dirty="0">
                <a:solidFill>
                  <a:schemeClr val="bg1"/>
                </a:solidFill>
              </a:rPr>
              <a:t>담당 교수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ko-KR" dirty="0">
                <a:solidFill>
                  <a:schemeClr val="bg1"/>
                </a:solidFill>
              </a:rPr>
              <a:t>강의 요일</a:t>
            </a:r>
            <a:r>
              <a:rPr lang="en-US" altLang="ko-KR" dirty="0">
                <a:solidFill>
                  <a:schemeClr val="bg1"/>
                </a:solidFill>
              </a:rPr>
              <a:t>/</a:t>
            </a:r>
            <a:r>
              <a:rPr lang="ko-KR" altLang="ko-KR" dirty="0">
                <a:solidFill>
                  <a:schemeClr val="bg1"/>
                </a:solidFill>
              </a:rPr>
              <a:t>시간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ko-KR" dirty="0">
                <a:solidFill>
                  <a:schemeClr val="bg1"/>
                </a:solidFill>
              </a:rPr>
              <a:t>수강 년도</a:t>
            </a:r>
            <a:r>
              <a:rPr lang="en-US" altLang="ko-KR" dirty="0">
                <a:solidFill>
                  <a:schemeClr val="bg1"/>
                </a:solidFill>
              </a:rPr>
              <a:t>/</a:t>
            </a:r>
            <a:r>
              <a:rPr lang="ko-KR" altLang="ko-KR" dirty="0">
                <a:solidFill>
                  <a:schemeClr val="bg1"/>
                </a:solidFill>
              </a:rPr>
              <a:t>학기</a:t>
            </a:r>
          </a:p>
          <a:p>
            <a:r>
              <a:rPr lang="ko-KR" altLang="ko-KR" dirty="0">
                <a:solidFill>
                  <a:schemeClr val="bg1"/>
                </a:solidFill>
              </a:rPr>
              <a:t>예</a:t>
            </a:r>
            <a:r>
              <a:rPr lang="en-US" altLang="ko-KR" dirty="0">
                <a:solidFill>
                  <a:schemeClr val="bg1"/>
                </a:solidFill>
              </a:rPr>
              <a:t>) </a:t>
            </a:r>
            <a:r>
              <a:rPr lang="ko-KR" altLang="ko-KR" dirty="0">
                <a:solidFill>
                  <a:schemeClr val="bg1"/>
                </a:solidFill>
              </a:rPr>
              <a:t>소프트웨어공학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ko-KR" dirty="0" err="1">
                <a:solidFill>
                  <a:schemeClr val="bg1"/>
                </a:solidFill>
              </a:rPr>
              <a:t>도성룡</a:t>
            </a:r>
            <a:r>
              <a:rPr lang="ko-KR" altLang="ko-KR" dirty="0">
                <a:solidFill>
                  <a:schemeClr val="bg1"/>
                </a:solidFill>
              </a:rPr>
              <a:t> 교수님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ko-KR" dirty="0">
                <a:solidFill>
                  <a:schemeClr val="bg1"/>
                </a:solidFill>
              </a:rPr>
              <a:t>금</a:t>
            </a:r>
            <a:r>
              <a:rPr lang="en-US" altLang="ko-KR" dirty="0">
                <a:solidFill>
                  <a:schemeClr val="bg1"/>
                </a:solidFill>
              </a:rPr>
              <a:t>/9-12am, 2017/2</a:t>
            </a:r>
            <a:endParaRPr lang="ko-KR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2. </a:t>
            </a:r>
            <a:r>
              <a:rPr lang="ko-KR" altLang="ko-KR" dirty="0">
                <a:solidFill>
                  <a:schemeClr val="bg1"/>
                </a:solidFill>
              </a:rPr>
              <a:t>과목 별로</a:t>
            </a:r>
            <a:r>
              <a:rPr lang="en-US" altLang="ko-KR" dirty="0">
                <a:solidFill>
                  <a:schemeClr val="bg1"/>
                </a:solidFill>
              </a:rPr>
              <a:t> To do </a:t>
            </a:r>
            <a:r>
              <a:rPr lang="ko-KR" altLang="ko-KR" dirty="0">
                <a:solidFill>
                  <a:schemeClr val="bg1"/>
                </a:solidFill>
              </a:rPr>
              <a:t>항목을 등록하여</a:t>
            </a:r>
            <a:r>
              <a:rPr lang="en-US" altLang="ko-KR" dirty="0">
                <a:solidFill>
                  <a:schemeClr val="bg1"/>
                </a:solidFill>
              </a:rPr>
              <a:t> To do List</a:t>
            </a:r>
            <a:r>
              <a:rPr lang="ko-KR" altLang="ko-KR" dirty="0">
                <a:solidFill>
                  <a:schemeClr val="bg1"/>
                </a:solidFill>
              </a:rPr>
              <a:t>를 작성할 수 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- To do </a:t>
            </a:r>
            <a:r>
              <a:rPr lang="ko-KR" altLang="ko-KR" dirty="0">
                <a:solidFill>
                  <a:schemeClr val="bg1"/>
                </a:solidFill>
              </a:rPr>
              <a:t>항목 정보</a:t>
            </a:r>
            <a:r>
              <a:rPr lang="en-US" altLang="ko-KR" dirty="0">
                <a:solidFill>
                  <a:schemeClr val="bg1"/>
                </a:solidFill>
              </a:rPr>
              <a:t>:</a:t>
            </a:r>
            <a:endParaRPr lang="ko-KR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- To do </a:t>
            </a:r>
            <a:r>
              <a:rPr lang="ko-KR" altLang="ko-KR" dirty="0">
                <a:solidFill>
                  <a:schemeClr val="bg1"/>
                </a:solidFill>
              </a:rPr>
              <a:t>항목 명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ko-KR" dirty="0">
                <a:solidFill>
                  <a:schemeClr val="bg1"/>
                </a:solidFill>
              </a:rPr>
              <a:t>마감 기한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ko-KR" dirty="0">
                <a:solidFill>
                  <a:schemeClr val="bg1"/>
                </a:solidFill>
              </a:rPr>
              <a:t>실제 마감일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ko-KR" dirty="0">
                <a:solidFill>
                  <a:schemeClr val="bg1"/>
                </a:solidFill>
              </a:rPr>
              <a:t>완료 여부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ko-KR" dirty="0">
                <a:solidFill>
                  <a:schemeClr val="bg1"/>
                </a:solidFill>
              </a:rPr>
              <a:t>중요 여부</a:t>
            </a:r>
          </a:p>
          <a:p>
            <a:r>
              <a:rPr lang="ko-KR" altLang="ko-KR" dirty="0">
                <a:solidFill>
                  <a:schemeClr val="bg1"/>
                </a:solidFill>
              </a:rPr>
              <a:t>예</a:t>
            </a:r>
            <a:r>
              <a:rPr lang="en-US" altLang="ko-KR" dirty="0">
                <a:solidFill>
                  <a:schemeClr val="bg1"/>
                </a:solidFill>
              </a:rPr>
              <a:t>) </a:t>
            </a:r>
            <a:r>
              <a:rPr lang="ko-KR" altLang="ko-KR" dirty="0">
                <a:solidFill>
                  <a:schemeClr val="bg1"/>
                </a:solidFill>
              </a:rPr>
              <a:t>요구사항명세서 작성</a:t>
            </a:r>
            <a:r>
              <a:rPr lang="en-US" altLang="ko-KR" dirty="0">
                <a:solidFill>
                  <a:schemeClr val="bg1"/>
                </a:solidFill>
              </a:rPr>
              <a:t>, 2017/04/30, 2017/04/15, O, (</a:t>
            </a:r>
            <a:r>
              <a:rPr lang="ko-KR" altLang="ko-KR" dirty="0">
                <a:solidFill>
                  <a:schemeClr val="bg1"/>
                </a:solidFill>
              </a:rPr>
              <a:t>중요 여부</a:t>
            </a:r>
            <a:r>
              <a:rPr lang="en-US" altLang="ko-KR" dirty="0" smtClean="0">
                <a:solidFill>
                  <a:schemeClr val="bg1"/>
                </a:solidFill>
              </a:rPr>
              <a:t>)</a:t>
            </a:r>
            <a:endParaRPr lang="ko-KR" altLang="ko-KR" dirty="0">
              <a:solidFill>
                <a:schemeClr val="bg1"/>
              </a:solidFill>
            </a:endParaRPr>
          </a:p>
        </p:txBody>
      </p:sp>
      <p:sp>
        <p:nvSpPr>
          <p:cNvPr id="4" name="부제목 2"/>
          <p:cNvSpPr txBox="1">
            <a:spLocks/>
          </p:cNvSpPr>
          <p:nvPr/>
        </p:nvSpPr>
        <p:spPr>
          <a:xfrm>
            <a:off x="6591847" y="1150094"/>
            <a:ext cx="5247838" cy="46306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200" dirty="0">
                <a:solidFill>
                  <a:schemeClr val="bg1"/>
                </a:solidFill>
              </a:rPr>
              <a:t>3. </a:t>
            </a:r>
            <a:r>
              <a:rPr lang="ko-KR" altLang="ko-KR" sz="2200" dirty="0">
                <a:solidFill>
                  <a:schemeClr val="bg1"/>
                </a:solidFill>
              </a:rPr>
              <a:t>중요</a:t>
            </a:r>
            <a:r>
              <a:rPr lang="en-US" altLang="ko-KR" sz="2200" dirty="0">
                <a:solidFill>
                  <a:schemeClr val="bg1"/>
                </a:solidFill>
              </a:rPr>
              <a:t> To do </a:t>
            </a:r>
            <a:r>
              <a:rPr lang="ko-KR" altLang="ko-KR" sz="2200" dirty="0">
                <a:solidFill>
                  <a:schemeClr val="bg1"/>
                </a:solidFill>
              </a:rPr>
              <a:t>항목에는 별도 표시가 가능하다</a:t>
            </a:r>
            <a:r>
              <a:rPr lang="en-US" altLang="ko-KR" sz="2200" dirty="0">
                <a:solidFill>
                  <a:schemeClr val="bg1"/>
                </a:solidFill>
              </a:rPr>
              <a:t>.</a:t>
            </a:r>
            <a:endParaRPr lang="ko-KR" altLang="ko-KR" sz="2200" dirty="0">
              <a:solidFill>
                <a:schemeClr val="bg1"/>
              </a:solidFill>
            </a:endParaRPr>
          </a:p>
          <a:p>
            <a:r>
              <a:rPr lang="en-US" altLang="ko-KR" sz="2200" dirty="0">
                <a:solidFill>
                  <a:schemeClr val="bg1"/>
                </a:solidFill>
              </a:rPr>
              <a:t>4. To do </a:t>
            </a:r>
            <a:r>
              <a:rPr lang="ko-KR" altLang="ko-KR" sz="2200" dirty="0">
                <a:solidFill>
                  <a:schemeClr val="bg1"/>
                </a:solidFill>
              </a:rPr>
              <a:t>항목들의 추가</a:t>
            </a:r>
            <a:r>
              <a:rPr lang="en-US" altLang="ko-KR" sz="2200" dirty="0">
                <a:solidFill>
                  <a:schemeClr val="bg1"/>
                </a:solidFill>
              </a:rPr>
              <a:t>/</a:t>
            </a:r>
            <a:r>
              <a:rPr lang="ko-KR" altLang="ko-KR" sz="2200" dirty="0">
                <a:solidFill>
                  <a:schemeClr val="bg1"/>
                </a:solidFill>
              </a:rPr>
              <a:t>삭제</a:t>
            </a:r>
            <a:r>
              <a:rPr lang="en-US" altLang="ko-KR" sz="2200" dirty="0">
                <a:solidFill>
                  <a:schemeClr val="bg1"/>
                </a:solidFill>
              </a:rPr>
              <a:t>/</a:t>
            </a:r>
            <a:r>
              <a:rPr lang="ko-KR" altLang="ko-KR" sz="2200" dirty="0">
                <a:solidFill>
                  <a:schemeClr val="bg1"/>
                </a:solidFill>
              </a:rPr>
              <a:t>변경이 가능하다</a:t>
            </a:r>
            <a:r>
              <a:rPr lang="en-US" altLang="ko-KR" sz="2200" dirty="0">
                <a:solidFill>
                  <a:schemeClr val="bg1"/>
                </a:solidFill>
              </a:rPr>
              <a:t>.</a:t>
            </a:r>
            <a:endParaRPr lang="ko-KR" altLang="ko-KR" sz="2200" dirty="0">
              <a:solidFill>
                <a:schemeClr val="bg1"/>
              </a:solidFill>
            </a:endParaRPr>
          </a:p>
          <a:p>
            <a:r>
              <a:rPr lang="en-US" altLang="ko-KR" sz="2200" dirty="0">
                <a:solidFill>
                  <a:schemeClr val="bg1"/>
                </a:solidFill>
              </a:rPr>
              <a:t>5. To do List</a:t>
            </a:r>
            <a:r>
              <a:rPr lang="ko-KR" altLang="ko-KR" sz="2200" dirty="0">
                <a:solidFill>
                  <a:schemeClr val="bg1"/>
                </a:solidFill>
              </a:rPr>
              <a:t>는 정렬이 가능하다</a:t>
            </a:r>
            <a:r>
              <a:rPr lang="en-US" altLang="ko-KR" sz="2200" dirty="0">
                <a:solidFill>
                  <a:schemeClr val="bg1"/>
                </a:solidFill>
              </a:rPr>
              <a:t>.</a:t>
            </a:r>
            <a:endParaRPr lang="ko-KR" altLang="ko-KR" sz="2200" dirty="0">
              <a:solidFill>
                <a:schemeClr val="bg1"/>
              </a:solidFill>
            </a:endParaRPr>
          </a:p>
          <a:p>
            <a:r>
              <a:rPr lang="en-US" altLang="ko-KR" sz="2200" dirty="0">
                <a:solidFill>
                  <a:schemeClr val="bg1"/>
                </a:solidFill>
              </a:rPr>
              <a:t>- </a:t>
            </a:r>
            <a:r>
              <a:rPr lang="ko-KR" altLang="ko-KR" sz="2200" dirty="0">
                <a:solidFill>
                  <a:schemeClr val="bg1"/>
                </a:solidFill>
              </a:rPr>
              <a:t>정렬 방식</a:t>
            </a:r>
            <a:r>
              <a:rPr lang="en-US" altLang="ko-KR" sz="2200" dirty="0">
                <a:solidFill>
                  <a:schemeClr val="bg1"/>
                </a:solidFill>
              </a:rPr>
              <a:t>:</a:t>
            </a:r>
            <a:endParaRPr lang="ko-KR" altLang="ko-KR" sz="2200" dirty="0">
              <a:solidFill>
                <a:schemeClr val="bg1"/>
              </a:solidFill>
            </a:endParaRPr>
          </a:p>
          <a:p>
            <a:r>
              <a:rPr lang="en-US" altLang="ko-KR" sz="2200" dirty="0">
                <a:solidFill>
                  <a:schemeClr val="bg1"/>
                </a:solidFill>
              </a:rPr>
              <a:t>- </a:t>
            </a:r>
            <a:r>
              <a:rPr lang="ko-KR" altLang="ko-KR" sz="2200" dirty="0">
                <a:solidFill>
                  <a:schemeClr val="bg1"/>
                </a:solidFill>
              </a:rPr>
              <a:t>과목 명</a:t>
            </a:r>
            <a:r>
              <a:rPr lang="en-US" altLang="ko-KR" sz="2200" dirty="0">
                <a:solidFill>
                  <a:schemeClr val="bg1"/>
                </a:solidFill>
              </a:rPr>
              <a:t>, </a:t>
            </a:r>
            <a:r>
              <a:rPr lang="ko-KR" altLang="ko-KR" sz="2200" dirty="0">
                <a:solidFill>
                  <a:schemeClr val="bg1"/>
                </a:solidFill>
              </a:rPr>
              <a:t>마감 기한</a:t>
            </a:r>
            <a:r>
              <a:rPr lang="en-US" altLang="ko-KR" sz="2200" dirty="0">
                <a:solidFill>
                  <a:schemeClr val="bg1"/>
                </a:solidFill>
              </a:rPr>
              <a:t>, </a:t>
            </a:r>
            <a:r>
              <a:rPr lang="ko-KR" altLang="ko-KR" sz="2200" dirty="0">
                <a:solidFill>
                  <a:schemeClr val="bg1"/>
                </a:solidFill>
              </a:rPr>
              <a:t>실제 마감일</a:t>
            </a:r>
            <a:r>
              <a:rPr lang="en-US" altLang="ko-KR" sz="2200" dirty="0">
                <a:solidFill>
                  <a:schemeClr val="bg1"/>
                </a:solidFill>
              </a:rPr>
              <a:t>, </a:t>
            </a:r>
            <a:r>
              <a:rPr lang="ko-KR" altLang="ko-KR" sz="2200" dirty="0">
                <a:solidFill>
                  <a:schemeClr val="bg1"/>
                </a:solidFill>
              </a:rPr>
              <a:t>완료 여부</a:t>
            </a:r>
          </a:p>
          <a:p>
            <a:r>
              <a:rPr lang="en-US" altLang="ko-KR" sz="2200" dirty="0">
                <a:solidFill>
                  <a:schemeClr val="bg1"/>
                </a:solidFill>
              </a:rPr>
              <a:t>6.</a:t>
            </a:r>
            <a:r>
              <a:rPr lang="ko-KR" altLang="ko-KR" sz="2200" dirty="0">
                <a:solidFill>
                  <a:schemeClr val="bg1"/>
                </a:solidFill>
              </a:rPr>
              <a:t>완료된</a:t>
            </a:r>
            <a:r>
              <a:rPr lang="en-US" altLang="ko-KR" sz="2200" dirty="0">
                <a:solidFill>
                  <a:schemeClr val="bg1"/>
                </a:solidFill>
              </a:rPr>
              <a:t> </a:t>
            </a:r>
            <a:r>
              <a:rPr lang="en-US" altLang="ko-KR" sz="2200" dirty="0" err="1">
                <a:solidFill>
                  <a:schemeClr val="bg1"/>
                </a:solidFill>
              </a:rPr>
              <a:t>todo</a:t>
            </a:r>
            <a:r>
              <a:rPr lang="ko-KR" altLang="ko-KR" sz="2200" dirty="0">
                <a:solidFill>
                  <a:schemeClr val="bg1"/>
                </a:solidFill>
              </a:rPr>
              <a:t>항목을 숨길 수 있다</a:t>
            </a:r>
            <a:r>
              <a:rPr lang="en-US" altLang="ko-KR" sz="2200" dirty="0">
                <a:solidFill>
                  <a:schemeClr val="bg1"/>
                </a:solidFill>
              </a:rPr>
              <a:t>.</a:t>
            </a:r>
            <a:endParaRPr lang="ko-KR" altLang="ko-KR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7135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82137" y="19913"/>
            <a:ext cx="10930426" cy="861647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설계 </a:t>
            </a:r>
            <a:r>
              <a:rPr lang="en-US" altLang="ko-KR" dirty="0" smtClean="0"/>
              <a:t>-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wbs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84212" y="2417885"/>
            <a:ext cx="10930426" cy="3373315"/>
          </a:xfrm>
        </p:spPr>
        <p:txBody>
          <a:bodyPr>
            <a:normAutofit/>
          </a:bodyPr>
          <a:lstStyle/>
          <a:p>
            <a:endParaRPr lang="ko-KR" altLang="en-US" sz="2200" dirty="0">
              <a:solidFill>
                <a:schemeClr val="bg1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968189"/>
            <a:ext cx="12245425" cy="588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85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11228" y="225066"/>
            <a:ext cx="10930426" cy="861647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설계 </a:t>
            </a:r>
            <a:r>
              <a:rPr lang="en-US" altLang="ko-KR" dirty="0" smtClean="0"/>
              <a:t>-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간트차트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84212" y="2417885"/>
            <a:ext cx="10930426" cy="3373315"/>
          </a:xfrm>
        </p:spPr>
        <p:txBody>
          <a:bodyPr>
            <a:normAutofit/>
          </a:bodyPr>
          <a:lstStyle/>
          <a:p>
            <a:endParaRPr lang="ko-KR" altLang="en-US" sz="2200" dirty="0">
              <a:solidFill>
                <a:schemeClr val="bg1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58" y="1116623"/>
            <a:ext cx="11714494" cy="5566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51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871" y="1142999"/>
            <a:ext cx="11496227" cy="5521569"/>
          </a:xfrm>
        </p:spPr>
      </p:pic>
      <p:sp>
        <p:nvSpPr>
          <p:cNvPr id="5" name="제목 1"/>
          <p:cNvSpPr txBox="1">
            <a:spLocks/>
          </p:cNvSpPr>
          <p:nvPr/>
        </p:nvSpPr>
        <p:spPr>
          <a:xfrm>
            <a:off x="411228" y="225066"/>
            <a:ext cx="10930426" cy="86164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dirty="0" smtClean="0"/>
              <a:t>2. </a:t>
            </a:r>
            <a:r>
              <a:rPr lang="ko-KR" altLang="en-US" dirty="0" smtClean="0"/>
              <a:t>설계 </a:t>
            </a:r>
            <a:r>
              <a:rPr lang="en-US" altLang="ko-KR" dirty="0" smtClean="0"/>
              <a:t>-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간트차트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9457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슬라이스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805</TotalTime>
  <Words>327</Words>
  <Application>Microsoft Office PowerPoint</Application>
  <PresentationFormat>와이드스크린</PresentationFormat>
  <Paragraphs>91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4" baseType="lpstr">
      <vt:lpstr>HY중고딕</vt:lpstr>
      <vt:lpstr>Century Gothic</vt:lpstr>
      <vt:lpstr>Wingdings 3</vt:lpstr>
      <vt:lpstr>슬라이스</vt:lpstr>
      <vt:lpstr>소프트웨어 공학 3조</vt:lpstr>
      <vt:lpstr>PowerPoint 프레젠테이션</vt:lpstr>
      <vt:lpstr>코딩표준</vt:lpstr>
      <vt:lpstr>위험관리계획</vt:lpstr>
      <vt:lpstr>목차</vt:lpstr>
      <vt:lpstr>1. 요구사항</vt:lpstr>
      <vt:lpstr>2. 설계 - wbs</vt:lpstr>
      <vt:lpstr>2. 설계 - 간트차트</vt:lpstr>
      <vt:lpstr>PowerPoint 프레젠테이션</vt:lpstr>
      <vt:lpstr>3. 구현 3.1 diagram(시퀀스) </vt:lpstr>
      <vt:lpstr>3.1 diagram(Usecase) </vt:lpstr>
      <vt:lpstr>3.1 diagram(과목등록) </vt:lpstr>
      <vt:lpstr>3.1 diagram(중요도 체크) </vt:lpstr>
      <vt:lpstr>3.1 diagram(To-do 등록) </vt:lpstr>
      <vt:lpstr>3.2 구현 화면 캡처  : 첫화면 -&gt; 회원가입</vt:lpstr>
      <vt:lpstr>3.2 구현 화면 캡처 : 주요기능</vt:lpstr>
      <vt:lpstr>4. 테스팅 결과</vt:lpstr>
      <vt:lpstr>4. 테스팅 결과</vt:lpstr>
      <vt:lpstr>5.구동 시연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Brian Jeong</dc:creator>
  <cp:lastModifiedBy>Brian Jeong</cp:lastModifiedBy>
  <cp:revision>36</cp:revision>
  <dcterms:created xsi:type="dcterms:W3CDTF">2017-12-03T17:30:51Z</dcterms:created>
  <dcterms:modified xsi:type="dcterms:W3CDTF">2017-12-07T13:11:42Z</dcterms:modified>
</cp:coreProperties>
</file>

<file path=docProps/thumbnail.jpeg>
</file>